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7" r:id="rId4"/>
    <p:sldId id="272" r:id="rId5"/>
    <p:sldId id="266" r:id="rId6"/>
    <p:sldId id="261" r:id="rId7"/>
    <p:sldId id="271" r:id="rId8"/>
    <p:sldId id="265" r:id="rId9"/>
    <p:sldId id="268" r:id="rId10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6699FF"/>
    <a:srgbClr val="FF3300"/>
    <a:srgbClr val="FF0000"/>
    <a:srgbClr val="A83608"/>
    <a:srgbClr val="A37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 showGuides="1">
      <p:cViewPr varScale="1">
        <p:scale>
          <a:sx n="110" d="100"/>
          <a:sy n="110" d="100"/>
        </p:scale>
        <p:origin x="84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chemeClr val="tx2">
                <a:lumMod val="60000"/>
                <a:lumOff val="4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470025"/>
          </a:xfrm>
        </p:spPr>
        <p:txBody>
          <a:bodyPr>
            <a:noAutofit/>
          </a:bodyPr>
          <a:lstStyle/>
          <a:p>
            <a:r>
              <a:rPr lang="zh-CN" altLang="en-US" sz="4000" dirty="0">
                <a:solidFill>
                  <a:schemeClr val="bg1"/>
                </a:solidFill>
                <a:latin typeface="方正小标宋简体" panose="03000509000000000000" pitchFamily="65" charset="-122"/>
                <a:ea typeface="方正小标宋简体" panose="03000509000000000000" pitchFamily="65" charset="-122"/>
              </a:rPr>
              <a:t>劳动保障书面审查</a:t>
            </a:r>
            <a:br>
              <a:rPr lang="en-US" altLang="zh-CN" sz="4000" dirty="0">
                <a:solidFill>
                  <a:schemeClr val="bg1"/>
                </a:solidFill>
                <a:latin typeface="方正小标宋简体" panose="03000509000000000000" pitchFamily="65" charset="-122"/>
                <a:ea typeface="方正小标宋简体" panose="03000509000000000000" pitchFamily="65" charset="-122"/>
              </a:rPr>
            </a:br>
            <a:r>
              <a:rPr lang="zh-CN" altLang="en-US" sz="4000" dirty="0">
                <a:solidFill>
                  <a:schemeClr val="bg1"/>
                </a:solidFill>
                <a:latin typeface="方正小标宋简体" panose="03000509000000000000" pitchFamily="65" charset="-122"/>
                <a:ea typeface="方正小标宋简体" panose="03000509000000000000" pitchFamily="65" charset="-122"/>
              </a:rPr>
              <a:t>网上办理</a:t>
            </a:r>
            <a:r>
              <a:rPr lang="zh-CN" altLang="zh-CN" sz="4000" dirty="0">
                <a:solidFill>
                  <a:schemeClr val="bg1"/>
                </a:solidFill>
                <a:latin typeface="方正小标宋简体" panose="03000509000000000000" pitchFamily="65" charset="-122"/>
                <a:ea typeface="方正小标宋简体" panose="03000509000000000000" pitchFamily="65" charset="-122"/>
              </a:rPr>
              <a:t>操作说明</a:t>
            </a:r>
            <a:br>
              <a:rPr lang="zh-CN" altLang="zh-CN" sz="4000" dirty="0"/>
            </a:br>
            <a:endParaRPr lang="zh-CN" altLang="en-US" sz="4000" dirty="0">
              <a:solidFill>
                <a:schemeClr val="bg1"/>
              </a:solidFill>
              <a:latin typeface="方正小标宋简体" panose="03000509000000000000" pitchFamily="65" charset="-122"/>
              <a:ea typeface="方正小标宋简体" panose="03000509000000000000" pitchFamily="65" charset="-122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5865515"/>
          </a:xfrm>
        </p:spPr>
        <p:txBody>
          <a:bodyPr>
            <a:noAutofit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en-US" altLang="zh-CN" sz="2000" dirty="0">
                <a:solidFill>
                  <a:schemeClr val="bg1"/>
                </a:solidFill>
              </a:rPr>
              <a:t>1. </a:t>
            </a:r>
            <a:r>
              <a:rPr lang="zh-CN" altLang="en-US" sz="2000" dirty="0">
                <a:solidFill>
                  <a:schemeClr val="bg1"/>
                </a:solidFill>
              </a:rPr>
              <a:t>注册人易宝账号并登录（网址：</a:t>
            </a:r>
            <a:r>
              <a:rPr lang="en-US" altLang="zh-CN" sz="2000" dirty="0">
                <a:solidFill>
                  <a:schemeClr val="bg1"/>
                </a:solidFill>
              </a:rPr>
              <a:t>www.renyibao.com</a:t>
            </a:r>
            <a:r>
              <a:rPr lang="zh-CN" altLang="en-US" sz="2000" dirty="0">
                <a:solidFill>
                  <a:schemeClr val="bg1"/>
                </a:solidFill>
              </a:rPr>
              <a:t>）</a:t>
            </a:r>
            <a:endParaRPr lang="zh-CN" altLang="en-US" sz="2000" dirty="0">
              <a:solidFill>
                <a:schemeClr val="bg1"/>
              </a:solidFill>
            </a:endParaRPr>
          </a:p>
          <a:p>
            <a:pPr marL="0" indent="0">
              <a:lnSpc>
                <a:spcPts val="2800"/>
              </a:lnSpc>
              <a:buNone/>
            </a:pPr>
            <a:r>
              <a:rPr lang="en-US" altLang="zh-CN" sz="2000" dirty="0">
                <a:solidFill>
                  <a:schemeClr val="bg1"/>
                </a:solidFill>
              </a:rPr>
              <a:t>2. </a:t>
            </a:r>
            <a:r>
              <a:rPr lang="zh-CN" altLang="en-US" sz="2000" dirty="0">
                <a:solidFill>
                  <a:schemeClr val="bg1"/>
                </a:solidFill>
              </a:rPr>
              <a:t>添加企业信息并进行认证</a:t>
            </a:r>
            <a:endParaRPr lang="zh-CN" altLang="en-US" sz="2000" dirty="0">
              <a:solidFill>
                <a:schemeClr val="bg1"/>
              </a:solidFill>
            </a:endParaRPr>
          </a:p>
          <a:p>
            <a:pPr marL="0" indent="0">
              <a:lnSpc>
                <a:spcPts val="2800"/>
              </a:lnSpc>
              <a:buNone/>
            </a:pPr>
            <a:r>
              <a:rPr lang="en-US" altLang="zh-CN" sz="2000" dirty="0">
                <a:solidFill>
                  <a:schemeClr val="bg1"/>
                </a:solidFill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</a:rPr>
              <a:t>点击“用户中心”， “劳动保障书面审查”进入审查报告功能列表</a:t>
            </a:r>
            <a:endParaRPr lang="zh-CN" altLang="en-US" sz="2000" dirty="0">
              <a:solidFill>
                <a:schemeClr val="bg1"/>
              </a:solidFill>
            </a:endParaRPr>
          </a:p>
        </p:txBody>
      </p:sp>
      <p:pic>
        <p:nvPicPr>
          <p:cNvPr id="7" name="图片 6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2132856"/>
            <a:ext cx="8291263" cy="39604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96243"/>
            <a:ext cx="8229600" cy="5741070"/>
          </a:xfrm>
        </p:spPr>
        <p:txBody>
          <a:bodyPr>
            <a:noAutofit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en-US" altLang="zh-CN" sz="2000" dirty="0">
                <a:solidFill>
                  <a:schemeClr val="bg1"/>
                </a:solidFill>
              </a:rPr>
              <a:t>4. </a:t>
            </a:r>
            <a:r>
              <a:rPr lang="zh-CN" altLang="en-US" sz="2000" dirty="0">
                <a:solidFill>
                  <a:schemeClr val="bg1"/>
                </a:solidFill>
              </a:rPr>
              <a:t>点击“录入</a:t>
            </a:r>
            <a:r>
              <a:rPr lang="en-US" altLang="zh-CN" sz="2000" dirty="0">
                <a:solidFill>
                  <a:schemeClr val="bg1"/>
                </a:solidFill>
              </a:rPr>
              <a:t>2025</a:t>
            </a:r>
            <a:r>
              <a:rPr lang="zh-CN" altLang="en-US" sz="2000" dirty="0">
                <a:solidFill>
                  <a:schemeClr val="bg1"/>
                </a:solidFill>
              </a:rPr>
              <a:t>年审查报告”，选择需提交审查报告的企业，选择要提交报告的区县。</a:t>
            </a:r>
            <a:endParaRPr lang="zh-CN" altLang="en-US" sz="2000" dirty="0">
              <a:solidFill>
                <a:schemeClr val="bg1"/>
              </a:solidFill>
            </a:endParaRPr>
          </a:p>
          <a:p>
            <a:pPr marL="0" indent="0">
              <a:lnSpc>
                <a:spcPts val="2800"/>
              </a:lnSpc>
              <a:buNone/>
            </a:pPr>
            <a:endParaRPr lang="zh-CN" altLang="en-US" sz="2000" dirty="0">
              <a:solidFill>
                <a:schemeClr val="bg1"/>
              </a:solidFill>
            </a:endParaRPr>
          </a:p>
        </p:txBody>
      </p:sp>
      <p:pic>
        <p:nvPicPr>
          <p:cNvPr id="7" name="图片 6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1340768"/>
            <a:ext cx="7611621" cy="45365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9932"/>
            <a:ext cx="8229600" cy="5688632"/>
          </a:xfrm>
        </p:spPr>
        <p:txBody>
          <a:bodyPr/>
          <a:lstStyle/>
          <a:p>
            <a:pPr marL="0" indent="0">
              <a:lnSpc>
                <a:spcPts val="2800"/>
              </a:lnSpc>
              <a:buNone/>
            </a:pPr>
            <a:r>
              <a:rPr lang="en-US" altLang="zh-CN" sz="2000" dirty="0">
                <a:solidFill>
                  <a:schemeClr val="bg1"/>
                </a:solidFill>
              </a:rPr>
              <a:t>5. </a:t>
            </a:r>
            <a:r>
              <a:rPr lang="zh-CN" altLang="en-US" sz="2000" dirty="0">
                <a:solidFill>
                  <a:schemeClr val="bg1"/>
                </a:solidFill>
              </a:rPr>
              <a:t>依据实际情况选择生态城，根据页面提示完善信息（带红星输入框为必填项）</a:t>
            </a:r>
            <a:endParaRPr lang="en-US" altLang="zh-CN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1954" y="5978109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</a:rPr>
              <a:t>各个标签信息都请点击保存。如果不点，该标签信息不会保存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0494" y="1034926"/>
            <a:ext cx="8561900" cy="478814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en-US" altLang="zh-CN" sz="1800" dirty="0">
                <a:solidFill>
                  <a:schemeClr val="bg1"/>
                </a:solidFill>
              </a:rPr>
              <a:t>6.</a:t>
            </a:r>
            <a:r>
              <a:rPr lang="zh-CN" altLang="en-US" sz="1800" dirty="0">
                <a:solidFill>
                  <a:schemeClr val="bg1"/>
                </a:solidFill>
              </a:rPr>
              <a:t>信息填写完毕，确认无误后，可点击“提交”按钮，企业书面审查报告即提交至人社局。</a:t>
            </a:r>
            <a:endParaRPr lang="en-US" altLang="zh-CN" sz="1800" dirty="0">
              <a:solidFill>
                <a:schemeClr val="bg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5737" y="1351057"/>
            <a:ext cx="8772525" cy="415588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>
              <a:lnSpc>
                <a:spcPts val="2800"/>
              </a:lnSpc>
              <a:buNone/>
            </a:pPr>
            <a:r>
              <a:rPr lang="en-US" altLang="zh-CN" sz="1800" dirty="0">
                <a:solidFill>
                  <a:schemeClr val="bg1"/>
                </a:solidFill>
              </a:rPr>
              <a:t>7.</a:t>
            </a:r>
            <a:r>
              <a:rPr lang="zh-CN" altLang="en-US" sz="1800" dirty="0">
                <a:solidFill>
                  <a:schemeClr val="bg1"/>
                </a:solidFill>
              </a:rPr>
              <a:t>提交书面审查后，状态为“待受理”，请等待人社局审核。</a:t>
            </a:r>
            <a:endParaRPr lang="en-US" altLang="zh-CN" sz="1800" dirty="0">
              <a:solidFill>
                <a:schemeClr val="bg1"/>
              </a:solidFill>
            </a:endParaRPr>
          </a:p>
          <a:p>
            <a:pPr marL="0" indent="0">
              <a:lnSpc>
                <a:spcPts val="2800"/>
              </a:lnSpc>
              <a:buNone/>
            </a:pPr>
            <a:endParaRPr lang="en-US" altLang="zh-CN" sz="1800" dirty="0">
              <a:solidFill>
                <a:schemeClr val="bg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0980" y="847725"/>
            <a:ext cx="8662039" cy="51625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>
                <a:solidFill>
                  <a:schemeClr val="bg1"/>
                </a:solidFill>
              </a:rPr>
              <a:t>8. </a:t>
            </a:r>
            <a:r>
              <a:rPr lang="zh-CN" altLang="en-US" sz="2000" dirty="0">
                <a:solidFill>
                  <a:schemeClr val="bg1"/>
                </a:solidFill>
              </a:rPr>
              <a:t>人社局“受理通过”的报告，此年度审查报告流程结束。如未通过审核，需要企业根据处理进度中的审核意见，调整信息数据，重新提交至人社局，直至受理通过。</a:t>
            </a:r>
            <a:endParaRPr lang="zh-CN" alt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</a:rPr>
              <a:t> </a:t>
            </a:r>
            <a:endParaRPr lang="zh-CN" altLang="en-US" dirty="0">
              <a:solidFill>
                <a:schemeClr val="bg1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4456" y="1340768"/>
            <a:ext cx="7977431" cy="426603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000" dirty="0">
                <a:solidFill>
                  <a:schemeClr val="bg1"/>
                </a:solidFill>
              </a:rPr>
              <a:t>书面审查报告书填写常见问题：</a:t>
            </a:r>
            <a:endParaRPr lang="en-US" altLang="zh-CN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CN" sz="2000" dirty="0">
                <a:solidFill>
                  <a:schemeClr val="bg1"/>
                </a:solidFill>
              </a:rPr>
              <a:t>1</a:t>
            </a:r>
            <a:r>
              <a:rPr lang="zh-CN" altLang="en-US" sz="2000" dirty="0">
                <a:solidFill>
                  <a:schemeClr val="bg1"/>
                </a:solidFill>
              </a:rPr>
              <a:t>、需要营业执照种类：企业法人营业执照、营业执照、个人独资企业营业执照、合伙企业营业执照、个体工商户营业执照、个人独资企业分支机构营业执照、合伙企业分支机构营业执照、外商投资合伙企业营业执照、外商投资合伙企业分支机构营业执照、外国（地区）企业常驻代表机构登记证、外商投资企业办事机构注册证、农民专业合作社法人营业执照、农民专业合作社分支机构营业执照、非法人企业营业执照、分支机构营业执照、其他。</a:t>
            </a:r>
            <a:endParaRPr lang="en-US" altLang="zh-CN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CN" sz="2000" dirty="0">
                <a:solidFill>
                  <a:schemeClr val="bg1"/>
                </a:solidFill>
              </a:rPr>
              <a:t>2</a:t>
            </a:r>
            <a:r>
              <a:rPr lang="zh-CN" altLang="en-US" sz="2000" dirty="0">
                <a:solidFill>
                  <a:schemeClr val="bg1"/>
                </a:solidFill>
              </a:rPr>
              <a:t>、第一部分带星号为必填项，第二部分全部为必填项。</a:t>
            </a:r>
            <a:endParaRPr lang="zh-CN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zI0YzA5YTlhMWYzZjQ3ZmE5NTIzMGViMmE2MWM4YzkifQ=="/>
</p:tagLst>
</file>

<file path=ppt/theme/theme1.xml><?xml version="1.0" encoding="utf-8"?>
<a:theme xmlns:a="http://schemas.openxmlformats.org/drawingml/2006/main" name="Office 主题">
  <a:themeElements>
    <a:clrScheme name="自定义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587</Words>
  <Application>WPS 演示</Application>
  <PresentationFormat>全屏显示(4:3)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方正小标宋简体</vt:lpstr>
      <vt:lpstr>Calibri</vt:lpstr>
      <vt:lpstr>微软雅黑</vt:lpstr>
      <vt:lpstr>Arial Unicode MS</vt:lpstr>
      <vt:lpstr>Office 主题</vt:lpstr>
      <vt:lpstr>劳动保障书面审查 网上办理操作说明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中新生态城2017年 劳动争议案件分析报告</dc:title>
  <dc:creator>Administrator</dc:creator>
  <cp:lastModifiedBy>Administrator</cp:lastModifiedBy>
  <cp:revision>89</cp:revision>
  <dcterms:created xsi:type="dcterms:W3CDTF">2018-01-05T01:34:00Z</dcterms:created>
  <dcterms:modified xsi:type="dcterms:W3CDTF">2025-10-09T03:30:45Z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954F697858FB4AE78B267957DDBCDDB6_12</vt:lpwstr>
  </property>
  <property fmtid="{D5CDD505-2E9C-101B-9397-08002B2CF9AE}" pid="3" name="KSOProductBuildVer">
    <vt:lpwstr>2052-12.1.0.20784</vt:lpwstr>
  </property>
</Properties>
</file>