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61" r:id="rId5"/>
    <p:sldId id="265" r:id="rId6"/>
    <p:sldId id="268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99FF"/>
    <a:srgbClr val="FF3300"/>
    <a:srgbClr val="FF0000"/>
    <a:srgbClr val="A83608"/>
    <a:srgbClr val="A37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7" autoAdjust="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chemeClr val="tx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Autofit/>
          </a:bodyPr>
          <a:lstStyle/>
          <a:p>
            <a:r>
              <a:rPr lang="zh-CN" altLang="en-US" sz="4000" dirty="0" smtClean="0">
                <a:solidFill>
                  <a:schemeClr val="bg1"/>
                </a:solidFill>
                <a:latin typeface="方正小标宋简体" pitchFamily="65" charset="-122"/>
                <a:ea typeface="方正小标宋简体" pitchFamily="65" charset="-122"/>
              </a:rPr>
              <a:t>劳动保障书面审查</a:t>
            </a:r>
            <a:r>
              <a:rPr lang="en-US" altLang="zh-CN" sz="4000" dirty="0" smtClean="0">
                <a:solidFill>
                  <a:schemeClr val="bg1"/>
                </a:solidFill>
                <a:latin typeface="方正小标宋简体" pitchFamily="65" charset="-122"/>
                <a:ea typeface="方正小标宋简体" pitchFamily="65" charset="-122"/>
              </a:rPr>
              <a:t/>
            </a:r>
            <a:br>
              <a:rPr lang="en-US" altLang="zh-CN" sz="4000" dirty="0" smtClean="0">
                <a:solidFill>
                  <a:schemeClr val="bg1"/>
                </a:solidFill>
                <a:latin typeface="方正小标宋简体" pitchFamily="65" charset="-122"/>
                <a:ea typeface="方正小标宋简体" pitchFamily="65" charset="-122"/>
              </a:rPr>
            </a:br>
            <a:r>
              <a:rPr lang="zh-CN" altLang="en-US" sz="4000" dirty="0" smtClean="0">
                <a:solidFill>
                  <a:schemeClr val="bg1"/>
                </a:solidFill>
                <a:latin typeface="方正小标宋简体" pitchFamily="65" charset="-122"/>
                <a:ea typeface="方正小标宋简体" pitchFamily="65" charset="-122"/>
              </a:rPr>
              <a:t>网上办理</a:t>
            </a:r>
            <a:r>
              <a:rPr lang="zh-CN" altLang="zh-CN" sz="4000" dirty="0">
                <a:solidFill>
                  <a:schemeClr val="bg1"/>
                </a:solidFill>
                <a:latin typeface="方正小标宋简体" pitchFamily="65" charset="-122"/>
                <a:ea typeface="方正小标宋简体" pitchFamily="65" charset="-122"/>
              </a:rPr>
              <a:t>操作说明</a:t>
            </a:r>
            <a:r>
              <a:rPr lang="zh-CN" altLang="zh-CN" sz="4000" dirty="0"/>
              <a:t/>
            </a:r>
            <a:br>
              <a:rPr lang="zh-CN" altLang="zh-CN" sz="4000" dirty="0"/>
            </a:br>
            <a:endParaRPr lang="zh-CN" altLang="en-US" sz="4000" dirty="0">
              <a:solidFill>
                <a:schemeClr val="bg1"/>
              </a:solidFill>
              <a:latin typeface="方正小标宋简体" pitchFamily="65" charset="-122"/>
              <a:ea typeface="方正小标宋简体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90854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1</a:t>
            </a:r>
            <a:r>
              <a:rPr lang="en-US" altLang="zh-CN" sz="2000" dirty="0" smtClean="0">
                <a:solidFill>
                  <a:schemeClr val="bg1"/>
                </a:solidFill>
              </a:rPr>
              <a:t>.</a:t>
            </a:r>
            <a:r>
              <a:rPr lang="zh-CN" altLang="en-US" sz="2000" dirty="0" smtClean="0">
                <a:solidFill>
                  <a:schemeClr val="bg1"/>
                </a:solidFill>
              </a:rPr>
              <a:t>注册</a:t>
            </a:r>
            <a:r>
              <a:rPr lang="zh-CN" altLang="en-US" sz="2000" dirty="0">
                <a:solidFill>
                  <a:schemeClr val="bg1"/>
                </a:solidFill>
              </a:rPr>
              <a:t>人易宝账号并</a:t>
            </a:r>
            <a:r>
              <a:rPr lang="zh-CN" altLang="en-US" sz="2000" dirty="0" smtClean="0">
                <a:solidFill>
                  <a:schemeClr val="bg1"/>
                </a:solidFill>
              </a:rPr>
              <a:t>登录（网址：</a:t>
            </a:r>
            <a:r>
              <a:rPr lang="en-US" altLang="zh-CN" sz="2000" dirty="0" smtClean="0">
                <a:solidFill>
                  <a:schemeClr val="bg1"/>
                </a:solidFill>
              </a:rPr>
              <a:t>www.renyibao.com</a:t>
            </a:r>
            <a:r>
              <a:rPr lang="zh-CN" altLang="en-US" sz="2000" dirty="0" smtClean="0">
                <a:solidFill>
                  <a:schemeClr val="bg1"/>
                </a:solidFill>
              </a:rPr>
              <a:t>）</a:t>
            </a:r>
            <a:endParaRPr lang="zh-CN" alt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2</a:t>
            </a:r>
            <a:r>
              <a:rPr lang="en-US" altLang="zh-CN" sz="2000" dirty="0" smtClean="0">
                <a:solidFill>
                  <a:schemeClr val="bg1"/>
                </a:solidFill>
              </a:rPr>
              <a:t>.</a:t>
            </a:r>
            <a:r>
              <a:rPr lang="zh-CN" altLang="en-US" sz="2000" dirty="0" smtClean="0">
                <a:solidFill>
                  <a:schemeClr val="bg1"/>
                </a:solidFill>
              </a:rPr>
              <a:t>添加</a:t>
            </a:r>
            <a:r>
              <a:rPr lang="zh-CN" altLang="en-US" sz="2000" dirty="0">
                <a:solidFill>
                  <a:schemeClr val="bg1"/>
                </a:solidFill>
              </a:rPr>
              <a:t>企业信息并进行认证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3</a:t>
            </a:r>
            <a:r>
              <a:rPr lang="en-US" altLang="zh-CN" sz="2000" dirty="0" smtClean="0">
                <a:solidFill>
                  <a:schemeClr val="bg1"/>
                </a:solidFill>
              </a:rPr>
              <a:t>.</a:t>
            </a:r>
            <a:r>
              <a:rPr lang="zh-CN" altLang="en-US" sz="2000" dirty="0" smtClean="0">
                <a:solidFill>
                  <a:schemeClr val="bg1"/>
                </a:solidFill>
              </a:rPr>
              <a:t>点击“用户中心”， “劳动保障书面审查”</a:t>
            </a:r>
            <a:r>
              <a:rPr lang="zh-CN" altLang="en-US" sz="2000" dirty="0">
                <a:solidFill>
                  <a:schemeClr val="bg1"/>
                </a:solidFill>
              </a:rPr>
              <a:t>进入审查报告</a:t>
            </a:r>
            <a:r>
              <a:rPr lang="zh-CN" altLang="en-US" sz="2000" dirty="0" smtClean="0">
                <a:solidFill>
                  <a:schemeClr val="bg1"/>
                </a:solidFill>
              </a:rPr>
              <a:t>功能列表，点击“</a:t>
            </a:r>
            <a:r>
              <a:rPr lang="zh-CN" altLang="en-US" sz="2000" dirty="0" smtClean="0">
                <a:solidFill>
                  <a:schemeClr val="bg1"/>
                </a:solidFill>
              </a:rPr>
              <a:t>录入</a:t>
            </a:r>
            <a:r>
              <a:rPr lang="en-US" altLang="zh-CN" sz="2000" dirty="0" smtClean="0">
                <a:solidFill>
                  <a:schemeClr val="bg1"/>
                </a:solidFill>
              </a:rPr>
              <a:t>2019</a:t>
            </a:r>
            <a:r>
              <a:rPr lang="zh-CN" altLang="en-US" sz="2000" dirty="0" smtClean="0">
                <a:solidFill>
                  <a:schemeClr val="bg1"/>
                </a:solidFill>
              </a:rPr>
              <a:t>年审查报告</a:t>
            </a:r>
            <a:r>
              <a:rPr lang="zh-CN" altLang="en-US" sz="2000" dirty="0" smtClean="0">
                <a:solidFill>
                  <a:schemeClr val="bg1"/>
                </a:solidFill>
              </a:rPr>
              <a:t>”</a:t>
            </a:r>
            <a:endParaRPr lang="zh-CN" alt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4</a:t>
            </a:r>
            <a:r>
              <a:rPr lang="en-US" altLang="zh-CN" sz="2000" dirty="0" smtClean="0">
                <a:solidFill>
                  <a:schemeClr val="bg1"/>
                </a:solidFill>
              </a:rPr>
              <a:t>.</a:t>
            </a:r>
            <a:r>
              <a:rPr lang="zh-CN" altLang="en-US" sz="2000" dirty="0" smtClean="0">
                <a:solidFill>
                  <a:schemeClr val="bg1"/>
                </a:solidFill>
              </a:rPr>
              <a:t>选择</a:t>
            </a:r>
            <a:r>
              <a:rPr lang="zh-CN" altLang="en-US" sz="2000" dirty="0">
                <a:solidFill>
                  <a:schemeClr val="bg1"/>
                </a:solidFill>
              </a:rPr>
              <a:t>需提交审查报告的企业，选择要提交报告的区县</a:t>
            </a:r>
          </a:p>
          <a:p>
            <a:pPr marL="0" indent="0">
              <a:lnSpc>
                <a:spcPts val="2800"/>
              </a:lnSpc>
              <a:buNone/>
            </a:pPr>
            <a:endParaRPr lang="zh-CN" altLang="en-US" sz="2000" dirty="0">
              <a:solidFill>
                <a:schemeClr val="bg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76873"/>
            <a:ext cx="8820472" cy="32403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553220"/>
            <a:ext cx="8820472" cy="122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5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641"/>
            <a:ext cx="8229600" cy="5688632"/>
          </a:xfrm>
        </p:spPr>
        <p:txBody>
          <a:bodyPr/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 smtClean="0">
                <a:solidFill>
                  <a:schemeClr val="bg1"/>
                </a:solidFill>
              </a:rPr>
              <a:t>5.</a:t>
            </a:r>
            <a:r>
              <a:rPr lang="zh-CN" altLang="en-US" sz="2000" dirty="0" smtClean="0">
                <a:solidFill>
                  <a:schemeClr val="bg1"/>
                </a:solidFill>
              </a:rPr>
              <a:t>根据</a:t>
            </a:r>
            <a:r>
              <a:rPr lang="zh-CN" altLang="en-US" sz="2000" dirty="0">
                <a:solidFill>
                  <a:schemeClr val="bg1"/>
                </a:solidFill>
              </a:rPr>
              <a:t>页面提示完善信息（带红星输入框为必填项</a:t>
            </a:r>
            <a:r>
              <a:rPr lang="zh-CN" altLang="en-US" sz="2000" dirty="0" smtClean="0">
                <a:solidFill>
                  <a:schemeClr val="bg1"/>
                </a:solidFill>
              </a:rPr>
              <a:t>）</a:t>
            </a:r>
            <a:endParaRPr lang="en-US" altLang="zh-CN" sz="2000" dirty="0" smtClean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1954" y="5978109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各个标签信息都请点击保存。如果不点，该标签信息不会保存</a:t>
            </a:r>
          </a:p>
        </p:txBody>
      </p:sp>
      <p:pic>
        <p:nvPicPr>
          <p:cNvPr id="5" name="图片 4"/>
          <p:cNvPicPr/>
          <p:nvPr/>
        </p:nvPicPr>
        <p:blipFill>
          <a:blip r:embed="rId2"/>
          <a:stretch>
            <a:fillRect/>
          </a:stretch>
        </p:blipFill>
        <p:spPr>
          <a:xfrm>
            <a:off x="501954" y="702309"/>
            <a:ext cx="7958478" cy="527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27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1800" dirty="0">
                <a:solidFill>
                  <a:schemeClr val="bg1"/>
                </a:solidFill>
              </a:rPr>
              <a:t>6</a:t>
            </a:r>
            <a:r>
              <a:rPr lang="en-US" altLang="zh-CN" sz="1800" dirty="0" smtClean="0">
                <a:solidFill>
                  <a:schemeClr val="bg1"/>
                </a:solidFill>
              </a:rPr>
              <a:t>.</a:t>
            </a:r>
            <a:r>
              <a:rPr lang="zh-CN" altLang="en-US" sz="1800" dirty="0" smtClean="0">
                <a:solidFill>
                  <a:schemeClr val="bg1"/>
                </a:solidFill>
              </a:rPr>
              <a:t>确认信息</a:t>
            </a:r>
            <a:r>
              <a:rPr lang="zh-CN" altLang="en-US" sz="1800" dirty="0">
                <a:solidFill>
                  <a:schemeClr val="bg1"/>
                </a:solidFill>
              </a:rPr>
              <a:t>填写完整后，即可点击提交。之后就等待人社局</a:t>
            </a:r>
            <a:r>
              <a:rPr lang="zh-CN" altLang="en-US" sz="1800" dirty="0" smtClean="0">
                <a:solidFill>
                  <a:schemeClr val="bg1"/>
                </a:solidFill>
              </a:rPr>
              <a:t>审核</a:t>
            </a:r>
            <a:endParaRPr lang="en-US" altLang="zh-CN" sz="1800" dirty="0" smtClean="0">
              <a:solidFill>
                <a:schemeClr val="bg1"/>
              </a:solidFill>
            </a:endParaRPr>
          </a:p>
          <a:p>
            <a:pPr marL="0" indent="0">
              <a:lnSpc>
                <a:spcPts val="2800"/>
              </a:lnSpc>
              <a:buNone/>
            </a:pPr>
            <a:endParaRPr lang="en-US" altLang="zh-CN" sz="1800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7" y="498750"/>
            <a:ext cx="6990255" cy="3074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图片 5"/>
          <p:cNvPicPr/>
          <p:nvPr/>
        </p:nvPicPr>
        <p:blipFill>
          <a:blip r:embed="rId3"/>
          <a:stretch>
            <a:fillRect/>
          </a:stretch>
        </p:blipFill>
        <p:spPr>
          <a:xfrm>
            <a:off x="750096" y="3579617"/>
            <a:ext cx="6990255" cy="308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84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7.</a:t>
            </a:r>
            <a:r>
              <a:rPr lang="zh-CN" altLang="en-US" sz="2000" dirty="0">
                <a:solidFill>
                  <a:schemeClr val="bg1"/>
                </a:solidFill>
              </a:rPr>
              <a:t>人社局已通过审核的报告，此年度审查报告流程结束。如未通过审核，需要企业根据处理进度中的审核意见，调整信息数据，重新提交至人社局，直至通过审核。</a:t>
            </a:r>
          </a:p>
          <a:p>
            <a:pPr marL="0" indent="0">
              <a:buNone/>
            </a:pPr>
            <a:r>
              <a:rPr lang="zh-CN" altLang="en-US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755576" y="1268760"/>
            <a:ext cx="7560840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51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smtClean="0">
                <a:solidFill>
                  <a:schemeClr val="bg1"/>
                </a:solidFill>
              </a:rPr>
              <a:t>书面审查报告书填写常见</a:t>
            </a:r>
            <a:r>
              <a:rPr lang="zh-CN" altLang="en-US" sz="2000" dirty="0">
                <a:solidFill>
                  <a:schemeClr val="bg1"/>
                </a:solidFill>
              </a:rPr>
              <a:t>问题</a:t>
            </a:r>
            <a:r>
              <a:rPr lang="zh-CN" altLang="en-US" sz="2000" dirty="0" smtClean="0">
                <a:solidFill>
                  <a:schemeClr val="bg1"/>
                </a:solidFill>
              </a:rPr>
              <a:t>：</a:t>
            </a:r>
            <a:endParaRPr lang="en-US" altLang="zh-CN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zh-CN" sz="2000" dirty="0" smtClean="0">
                <a:solidFill>
                  <a:schemeClr val="bg1"/>
                </a:solidFill>
              </a:rPr>
              <a:t>1</a:t>
            </a:r>
            <a:r>
              <a:rPr lang="zh-CN" altLang="en-US" sz="2000" dirty="0">
                <a:solidFill>
                  <a:schemeClr val="bg1"/>
                </a:solidFill>
              </a:rPr>
              <a:t>、营业执照</a:t>
            </a:r>
            <a:r>
              <a:rPr lang="zh-CN" altLang="en-US" sz="2000" dirty="0" smtClean="0">
                <a:solidFill>
                  <a:schemeClr val="bg1"/>
                </a:solidFill>
              </a:rPr>
              <a:t>种类：企业法人营业执照、营业执照、个人独资企业营业执照、合伙企业营业执照、个体工商户营业执照、个人独资企业分支机构营业执照、合伙企业分支机构营业执照、外商投资合伙企业营业执照、外商投资合伙企业分支机构营业执照、外国（地区）企业常驻代表机构登记证、外商投资企业办事机构注册证、农民专业合作社法人营业执照、农民专业合作社分支机构营业执照、非法人企业营业执照、分支机构营业执照、其他。</a:t>
            </a:r>
            <a:endParaRPr lang="en-US" altLang="zh-CN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2</a:t>
            </a:r>
            <a:r>
              <a:rPr lang="zh-CN" altLang="en-US" sz="2000" dirty="0">
                <a:solidFill>
                  <a:schemeClr val="bg1"/>
                </a:solidFill>
              </a:rPr>
              <a:t>、第</a:t>
            </a:r>
            <a:r>
              <a:rPr lang="zh-CN" altLang="en-US" sz="2000" dirty="0" smtClean="0">
                <a:solidFill>
                  <a:schemeClr val="bg1"/>
                </a:solidFill>
              </a:rPr>
              <a:t>一部分带星号</a:t>
            </a:r>
            <a:r>
              <a:rPr lang="zh-CN" altLang="en-US" sz="2000" dirty="0">
                <a:solidFill>
                  <a:schemeClr val="bg1"/>
                </a:solidFill>
              </a:rPr>
              <a:t>为必填项，第二部分全部为必填</a:t>
            </a:r>
            <a:r>
              <a:rPr lang="zh-CN" altLang="en-US" sz="2000" dirty="0" smtClean="0">
                <a:solidFill>
                  <a:schemeClr val="bg1"/>
                </a:solidFill>
              </a:rPr>
              <a:t>项。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5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285</Words>
  <Application>Microsoft Office PowerPoint</Application>
  <PresentationFormat>全屏显示(4:3)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劳动保障书面审查 网上办理操作说明 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中新生态城2017年 劳动争议案件分析报告</dc:title>
  <dc:creator>Administrator</dc:creator>
  <cp:lastModifiedBy>chenguobin</cp:lastModifiedBy>
  <cp:revision>79</cp:revision>
  <dcterms:created xsi:type="dcterms:W3CDTF">2018-01-05T01:34:25Z</dcterms:created>
  <dcterms:modified xsi:type="dcterms:W3CDTF">2019-08-12T03:34:29Z</dcterms:modified>
</cp:coreProperties>
</file>